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80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C71B6-C796-43AE-9154-64342AF4EF3F}" type="datetimeFigureOut">
              <a:rPr lang="ru-RU" smtClean="0"/>
              <a:t>02.09.2020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D6DA3-77D4-4F13-A93D-BD231664348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forca.ru/info/spravka/liniya-elektroperedachi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Лекция №1</a:t>
            </a:r>
            <a:br>
              <a:rPr lang="ru-RU" sz="2000" b="1" dirty="0" smtClean="0"/>
            </a:br>
            <a:r>
              <a:rPr lang="ru-RU" sz="2000" b="1" dirty="0" smtClean="0"/>
              <a:t>Производство и распределение электрической энергии. </a:t>
            </a:r>
            <a:endParaRPr lang="ru-RU" sz="20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643578"/>
          </a:xfrm>
        </p:spPr>
        <p:txBody>
          <a:bodyPr>
            <a:normAutofit fontScale="77500" lnSpcReduction="20000"/>
          </a:bodyPr>
          <a:lstStyle/>
          <a:p>
            <a:pPr lvl="0" algn="ctr">
              <a:buNone/>
            </a:pPr>
            <a:r>
              <a:rPr lang="ru-RU" b="1" dirty="0" smtClean="0"/>
              <a:t>1.1 Электрические </a:t>
            </a:r>
            <a:r>
              <a:rPr lang="ru-RU" b="1" dirty="0"/>
              <a:t>станции</a:t>
            </a:r>
          </a:p>
          <a:p>
            <a:r>
              <a:rPr lang="ru-RU" dirty="0"/>
              <a:t>Электрической станцией (электростанцией) называется совокупность устройств и оборудования, используемых для производства электрической энергии. На электростанциях электрическую энергию получают благодаря использованию энергоносителей или преобразованию различных видов энергии.</a:t>
            </a:r>
          </a:p>
          <a:p>
            <a:r>
              <a:rPr lang="ru-RU" dirty="0"/>
              <a:t>Электростанции по виду используемой в них энергии подразделяются на </a:t>
            </a:r>
            <a:r>
              <a:rPr lang="ru-RU" dirty="0" smtClean="0"/>
              <a:t>тепловые, атомные и гидроэлектрические</a:t>
            </a:r>
            <a:endParaRPr lang="ru-RU" dirty="0"/>
          </a:p>
          <a:p>
            <a:r>
              <a:rPr lang="ru-RU" dirty="0"/>
              <a:t>В тепловых электростанциях в </a:t>
            </a:r>
            <a:r>
              <a:rPr lang="ru-RU" dirty="0" smtClean="0"/>
              <a:t>топках </a:t>
            </a:r>
            <a:r>
              <a:rPr lang="ru-RU" dirty="0"/>
              <a:t>котлов сжигается уголь, нефть или природный газ. Получаемая при этом теплота превращает находящуюся в котлах воду в пар, приводящий во вращение роторы паровых турбин и соединенные с ними роторы генераторов, в которых механическая энергия турбин преобразуется в электрическую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На атомных электростанциях процессы преобразования энергии пара в механическую, а затем в электрическую энергию аналогичны процессам, происходящим в тепловых электростанциях, и отличаются от последних тем, что в них «топливом» служат радиоактивные элементы или их изотопы, выделяющие теплоту в процессе реакции распада</a:t>
            </a:r>
          </a:p>
          <a:p>
            <a:r>
              <a:rPr lang="ru-RU" dirty="0"/>
              <a:t>На гидроэлектростанциях энергия потока воды превращается в электрическую энергию.</a:t>
            </a:r>
          </a:p>
          <a:p>
            <a:r>
              <a:rPr lang="ru-RU" dirty="0"/>
              <a:t>Передача энергии, выработанной мощными ГЭС, ТЭЦ и АЭС в электросеть для снабжения потребителей, как правило, осуществляется по линиям высокого напряжения (110 кВ и выше) через </a:t>
            </a:r>
            <a:r>
              <a:rPr lang="ru-RU" dirty="0" err="1"/>
              <a:t>повысительные</a:t>
            </a:r>
            <a:r>
              <a:rPr lang="ru-RU" dirty="0"/>
              <a:t> трансформаторные подстанции.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Для рационального распределения нагрузки между электростанциями, наиболее экономичной выработки электрической энергии, лучшего использования установленной мощности станций, повышения надежности электроснабжения потребителей и отпуска им электрической энергии с нормальными качественными показателями по частоте и напряжению широко осуществляется параллельная работа электростанций на общую электрическую сеть районной энергетической системы. В ее состав кроме электростанций входят также линии электропередачи различных напряжений, сетевые трансформаторные подстанции и тепловые сети, связанные общностью режима производства и распределения электрической и тепловой энергии.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pPr lvl="0"/>
            <a:r>
              <a:rPr lang="ru-RU" sz="2200" b="1" dirty="0" smtClean="0"/>
              <a:t>1.2  Электрические </a:t>
            </a:r>
            <a:r>
              <a:rPr lang="ru-RU" sz="2200" b="1" dirty="0"/>
              <a:t>сети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186766" cy="5857892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4200" dirty="0"/>
              <a:t>Для передачи и распределения электрической энергии от центров питания электростанций к потребителям служат </a:t>
            </a:r>
            <a:r>
              <a:rPr lang="ru-RU" sz="4200" i="1" dirty="0"/>
              <a:t>электрические сети,</a:t>
            </a:r>
            <a:r>
              <a:rPr lang="ru-RU" sz="4200" dirty="0"/>
              <a:t> которые состоят из распределительных устройств (РУ) и воздушных или кабельных линий различных напряжений.</a:t>
            </a:r>
          </a:p>
          <a:p>
            <a:pPr algn="just"/>
            <a:r>
              <a:rPr lang="ru-RU" sz="4200" dirty="0" smtClean="0"/>
              <a:t>Электрические </a:t>
            </a:r>
            <a:r>
              <a:rPr lang="ru-RU" sz="4200" dirty="0"/>
              <a:t>сети могут быть постоянного и переменного тока. К сетям постоянного тока в основном относятся </a:t>
            </a:r>
            <a:r>
              <a:rPr lang="ru-RU" sz="4200" dirty="0" smtClean="0"/>
              <a:t>сети электрифицированных </a:t>
            </a:r>
            <a:r>
              <a:rPr lang="ru-RU" sz="4200" dirty="0"/>
              <a:t>железных дорог, метрополитена, трамвая, троллейбуса, а также некоторые электрические сети химических, металлургических и </a:t>
            </a:r>
            <a:r>
              <a:rPr lang="ru-RU" sz="4200" dirty="0" smtClean="0"/>
              <a:t>других предприятий</a:t>
            </a:r>
            <a:r>
              <a:rPr lang="ru-RU" sz="4200" dirty="0"/>
              <a:t>. Электроснабжение всех остальных объектов промышленности, сельского хозяйства, коммунального и бытового назначения ведется трехфазным переменным током частотой 50 Гц</a:t>
            </a:r>
            <a:r>
              <a:rPr lang="ru-RU" sz="4200" dirty="0" smtClean="0"/>
              <a:t>.</a:t>
            </a:r>
            <a:endParaRPr lang="ru-RU" sz="4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686800" cy="692948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Электрическая  энергия, вырабатываемая турбогенераторами и гидрогенераторами, имеет напряжения 6000 или 10000В, а иногда 20000 В. Электрическую энергию такого напряжения передавать на большие расстояния экономически нецелесообразно из-за значительных электрических потерь. Поэтому ее повышают до 110, 220 и 500 кВ на </a:t>
            </a:r>
            <a:r>
              <a:rPr lang="ru-RU" dirty="0" err="1" smtClean="0"/>
              <a:t>повысительных</a:t>
            </a:r>
            <a:r>
              <a:rPr lang="ru-RU" dirty="0" smtClean="0"/>
              <a:t> трансформаторных подстанциях (ТП), сооружаемых при электростанциях, а затем перед поступлением потребителям понижают до 35, 10 и 6 кВ на понизительных ТП.</a:t>
            </a:r>
            <a:endParaRPr lang="ru-RU" dirty="0" smtClean="0"/>
          </a:p>
          <a:p>
            <a:r>
              <a:rPr lang="ru-RU" dirty="0" smtClean="0"/>
              <a:t>Упрощенная </a:t>
            </a:r>
            <a:r>
              <a:rPr lang="ru-RU" dirty="0"/>
              <a:t>схема распределения энергии от электростанций до потребителей приведена на рис. 1. Из приведенной схемы видно, что электростанции </a:t>
            </a:r>
            <a:r>
              <a:rPr lang="ru-RU" i="1" dirty="0"/>
              <a:t>А, Б, В, Г и Д</a:t>
            </a:r>
            <a:r>
              <a:rPr lang="ru-RU" dirty="0"/>
              <a:t> объединены</a:t>
            </a:r>
            <a:r>
              <a:rPr lang="ru-RU" u="sng" dirty="0">
                <a:hlinkClick r:id="rId2"/>
              </a:rPr>
              <a:t> </a:t>
            </a:r>
            <a:r>
              <a:rPr lang="ru-RU" dirty="0">
                <a:hlinkClick r:id="rId2"/>
              </a:rPr>
              <a:t>линиями электропередачи</a:t>
            </a:r>
            <a:r>
              <a:rPr lang="ru-RU" dirty="0"/>
              <a:t> </a:t>
            </a:r>
            <a:r>
              <a:rPr lang="ru-RU" dirty="0">
                <a:hlinkClick r:id="rId2"/>
              </a:rPr>
              <a:t>(ЛЭП) </a:t>
            </a:r>
            <a:r>
              <a:rPr lang="ru-RU" dirty="0"/>
              <a:t>напряжением 220 кВ. Передача и распределение электрической энергии осуществляются на напряжениях 220, 110, 35 и 10 кВ. В схеме электроснабжения предусматривается резервирование подстанций на всех уровнях напряжений, что позволяет избежать перебоев в подаче электрической энергии.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half" idx="2"/>
          </p:nvPr>
        </p:nvSpPr>
        <p:spPr>
          <a:xfrm>
            <a:off x="1857356" y="5429264"/>
            <a:ext cx="5486400" cy="804862"/>
          </a:xfrm>
        </p:spPr>
        <p:txBody>
          <a:bodyPr>
            <a:noAutofit/>
          </a:bodyPr>
          <a:lstStyle/>
          <a:p>
            <a:r>
              <a:rPr lang="ru-RU" sz="1600" dirty="0"/>
              <a:t>А — Д — электростанции, ТП—трансформаторные подстанции,</a:t>
            </a:r>
          </a:p>
          <a:p>
            <a:r>
              <a:rPr lang="ru-RU" sz="1600" dirty="0"/>
              <a:t>I—III— повышающие подстанции, 1—4 — понижающие подстанции</a:t>
            </a:r>
          </a:p>
          <a:p>
            <a:endParaRPr lang="ru-RU" sz="1600" dirty="0"/>
          </a:p>
        </p:txBody>
      </p:sp>
      <p:pic>
        <p:nvPicPr>
          <p:cNvPr id="20" name="Рисунок 19" descr="Безымянный-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9345" r="9345"/>
          <a:stretch>
            <a:fillRect/>
          </a:stretch>
        </p:blipFill>
        <p:spPr>
          <a:xfrm>
            <a:off x="1792287" y="612774"/>
            <a:ext cx="6421985" cy="4816489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От </a:t>
            </a:r>
            <a:r>
              <a:rPr lang="ru-RU" i="1" dirty="0"/>
              <a:t>распределительного устройства</a:t>
            </a:r>
            <a:r>
              <a:rPr lang="ru-RU" dirty="0"/>
              <a:t> (РУ) понижающих подстанций отходят для передачи электрической энергии потребителям воздушные или кабельные линии. Большинство промышленных предприятий получают энергию от энергетических систем и лишь в редких случаях от собственных заводских электростанций. Электроснабжение и распределение энергии в пределах предприятия от собственных электростанций производится в основном на генераторном напряжении 6 и 10 кВ.</a:t>
            </a:r>
          </a:p>
          <a:p>
            <a:r>
              <a:rPr lang="ru-RU" dirty="0"/>
              <a:t>Схема электроснабжения и распределения энергии зависит от расстояния между предприятием и источником питания, потребляемой мощности, территориального размещения нагрузок, требований надежного и бесперебойного питания </a:t>
            </a:r>
            <a:r>
              <a:rPr lang="ru-RU" dirty="0" err="1"/>
              <a:t>электроприемников</a:t>
            </a:r>
            <a:r>
              <a:rPr lang="ru-RU" dirty="0"/>
              <a:t>, а также от числа приемных и распределительных пунктов на предприятии.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pPr lvl="0"/>
            <a:r>
              <a:rPr lang="ru-RU" sz="2000" b="1" dirty="0" smtClean="0"/>
              <a:t>1.3 Потребители </a:t>
            </a:r>
            <a:r>
              <a:rPr lang="ru-RU" sz="2000" b="1" dirty="0"/>
              <a:t>электрической энергии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635795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/>
              <a:t>Электроснабжение промышленных предприятий и городов производится через РУ и подстанции, максимально приближенные к потребителям.</a:t>
            </a:r>
          </a:p>
          <a:p>
            <a:pPr algn="just"/>
            <a:r>
              <a:rPr lang="ru-RU" i="1" dirty="0"/>
              <a:t>Распределительным устройством (РУ)</a:t>
            </a:r>
            <a:r>
              <a:rPr lang="ru-RU" dirty="0"/>
              <a:t> называется электроустановка, служащая для приема и распределения электрической энергии и содержащая коммутационные </a:t>
            </a:r>
            <a:r>
              <a:rPr lang="ru-RU" dirty="0" smtClean="0"/>
              <a:t>аппараты, сборные и соединительные шины, вспомогательные </a:t>
            </a:r>
            <a:r>
              <a:rPr lang="ru-RU" dirty="0"/>
              <a:t>устройства (компрессорные, аккумуляторные и др.), а также устройства защиты, автоматики и измерительные приборы. Распределительные устройства сооружают открытого исполнения (ОРУ), когда основное оборудование расположено на открытом воздухе, и закрытого (ЗРУ), когда оборудование расположено в здании.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Электроустановка, служащая для преобразования и распределения электрической энергии и состоящая из трансформаторов или других преобразователей энергии, РУ, устройств управления и вспомогательных сооружений, называется </a:t>
            </a:r>
            <a:r>
              <a:rPr lang="ru-RU" i="1" dirty="0" smtClean="0"/>
              <a:t>подстанцией.</a:t>
            </a:r>
            <a:r>
              <a:rPr lang="ru-RU" dirty="0" smtClean="0"/>
              <a:t> В зависимости от преобладания той или иной функции подстанций они называются трансформаторными (ТП) или преобразовательными.</a:t>
            </a:r>
          </a:p>
          <a:p>
            <a:r>
              <a:rPr lang="ru-RU" dirty="0" smtClean="0"/>
              <a:t>Распределительное устройство, предназначенное для приема и распределения электрической энергии на одном напряжении без преобразования и трансформации и не входящее в состав подстанции, называется </a:t>
            </a:r>
            <a:r>
              <a:rPr lang="ru-RU" i="1" dirty="0" smtClean="0"/>
              <a:t>распределительным пунктом</a:t>
            </a:r>
            <a:r>
              <a:rPr lang="ru-RU" dirty="0" smtClean="0"/>
              <a:t> (РП).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EFEF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798</Words>
  <Application>Microsoft Office PowerPoint</Application>
  <PresentationFormat>Экран (4:3)</PresentationFormat>
  <Paragraphs>27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Лекция №1 Производство и распределение электрической энергии. </vt:lpstr>
      <vt:lpstr>Слайд 2</vt:lpstr>
      <vt:lpstr>Слайд 3</vt:lpstr>
      <vt:lpstr>1.2  Электрические сети </vt:lpstr>
      <vt:lpstr>Слайд 5</vt:lpstr>
      <vt:lpstr>Слайд 6</vt:lpstr>
      <vt:lpstr>Слайд 7</vt:lpstr>
      <vt:lpstr>1.3 Потребители электрической энергии 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№1 Производство и распределение электрической энергии.</dc:title>
  <dc:creator>AsusPc</dc:creator>
  <cp:lastModifiedBy>AsusPc</cp:lastModifiedBy>
  <cp:revision>6</cp:revision>
  <dcterms:created xsi:type="dcterms:W3CDTF">2020-09-02T20:36:32Z</dcterms:created>
  <dcterms:modified xsi:type="dcterms:W3CDTF">2020-09-02T21:33:46Z</dcterms:modified>
</cp:coreProperties>
</file>